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14684801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4656"/>
  </p:normalViewPr>
  <p:slideViewPr>
    <p:cSldViewPr snapToGrid="0">
      <p:cViewPr varScale="1">
        <p:scale>
          <a:sx n="97" d="100"/>
          <a:sy n="97" d="100"/>
        </p:scale>
        <p:origin x="204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538-B443-A4FE-7C2CA2C2440D}"/>
              </c:ext>
            </c:extLst>
          </c:dPt>
          <c:dPt>
            <c:idx val="1"/>
            <c:bubble3D val="0"/>
            <c:spPr>
              <a:solidFill>
                <a:srgbClr val="E4E3E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538-B443-A4FE-7C2CA2C2440D}"/>
              </c:ext>
            </c:extLst>
          </c:dPt>
          <c:cat>
            <c:strRef>
              <c:f>Sheet1!$A$2:$A$3</c:f>
              <c:strCache>
                <c:ptCount val="2"/>
                <c:pt idx="0">
                  <c:v>Responded</c:v>
                </c:pt>
                <c:pt idx="1">
                  <c:v>Did Not Respond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38-B443-A4FE-7C2CA2C24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180A6-523C-4194-BC08-DB47C95DF588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E9D87-BBEB-4FB9-8ABC-E344FA17F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38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en-US" dirty="0">
                <a:latin typeface="Proxima Nova Rg" panose="02000506030000020004" pitchFamily="50" charset="0"/>
              </a:rPr>
              <a:t>Pulse RR: 63-66%</a:t>
            </a:r>
          </a:p>
        </p:txBody>
      </p:sp>
      <p:sp>
        <p:nvSpPr>
          <p:cNvPr id="182" name="Google Shape;18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_Title Slide" preserve="1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5138738" y="936625"/>
            <a:ext cx="2633662" cy="3032125"/>
          </a:xfrm>
          <a:custGeom>
            <a:avLst/>
            <a:gdLst/>
            <a:ahLst/>
            <a:cxnLst/>
            <a:rect l="l" t="t" r="r" b="b"/>
            <a:pathLst>
              <a:path w="2633240" h="3031935" extrusionOk="0">
                <a:moveTo>
                  <a:pt x="2633240" y="0"/>
                </a:moveTo>
                <a:lnTo>
                  <a:pt x="1922080" y="3031935"/>
                </a:lnTo>
                <a:lnTo>
                  <a:pt x="0" y="3031935"/>
                </a:lnTo>
                <a:lnTo>
                  <a:pt x="711160" y="0"/>
                </a:lnTo>
                <a:lnTo>
                  <a:pt x="2633240" y="0"/>
                </a:lnTo>
              </a:path>
            </a:pathLst>
          </a:custGeom>
          <a:solidFill>
            <a:schemeClr val="accent6">
              <a:alpha val="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4543425" y="4522788"/>
            <a:ext cx="2408238" cy="1914525"/>
          </a:xfrm>
          <a:custGeom>
            <a:avLst/>
            <a:gdLst/>
            <a:ahLst/>
            <a:cxnLst/>
            <a:rect l="l" t="t" r="r" b="b"/>
            <a:pathLst>
              <a:path w="2408858" h="1914662" extrusionOk="0">
                <a:moveTo>
                  <a:pt x="2408858" y="0"/>
                </a:moveTo>
                <a:lnTo>
                  <a:pt x="1914662" y="1914662"/>
                </a:lnTo>
                <a:lnTo>
                  <a:pt x="0" y="1914662"/>
                </a:lnTo>
                <a:lnTo>
                  <a:pt x="494196" y="0"/>
                </a:lnTo>
                <a:lnTo>
                  <a:pt x="2408858" y="0"/>
                </a:lnTo>
              </a:path>
            </a:pathLst>
          </a:custGeom>
          <a:solidFill>
            <a:schemeClr val="accent6">
              <a:alpha val="392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9144000" y="931863"/>
            <a:ext cx="1106488" cy="550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/>
          </a:p>
        </p:txBody>
      </p:sp>
      <p:pic>
        <p:nvPicPr>
          <p:cNvPr id="18" name="Google Shape;18;p3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65176" y="-237744"/>
            <a:ext cx="9573767" cy="742492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26767" y="2723220"/>
            <a:ext cx="4612160" cy="141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426767" y="4161768"/>
            <a:ext cx="461215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200"/>
              <a:buNone/>
              <a:defRPr sz="18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2000"/>
              <a:buNone/>
              <a:defRPr sz="2000">
                <a:solidFill>
                  <a:srgbClr val="7C7C7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800"/>
              <a:buNone/>
              <a:defRPr sz="1800">
                <a:solidFill>
                  <a:srgbClr val="7C7C7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F39B97-C320-4CFE-2313-5009E66055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697" y="788679"/>
            <a:ext cx="2469199" cy="68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75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1 Photo" preserve="1" userDrawn="1">
  <p:cSld name="Title Slide - 1 Photo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20040" y="-292608"/>
            <a:ext cx="9710928" cy="740664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>
            <a:spLocks noGrp="1"/>
          </p:cNvSpPr>
          <p:nvPr>
            <p:ph type="pic" idx="2" hasCustomPrompt="1"/>
          </p:nvPr>
        </p:nvSpPr>
        <p:spPr>
          <a:xfrm>
            <a:off x="4617396" y="1693423"/>
            <a:ext cx="3910519" cy="3471153"/>
          </a:xfrm>
          <a:prstGeom prst="rect">
            <a:avLst/>
          </a:prstGeom>
          <a:noFill/>
          <a:ln>
            <a:noFill/>
          </a:ln>
        </p:spPr>
        <p:txBody>
          <a:bodyPr anchor="ctr" anchorCtr="1"/>
          <a:lstStyle>
            <a:lvl1pPr marL="101600" indent="0">
              <a:buFontTx/>
              <a:buNone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3" name="Google Shape;20;p3">
            <a:extLst>
              <a:ext uri="{FF2B5EF4-FFF2-40B4-BE49-F238E27FC236}">
                <a16:creationId xmlns:a16="http://schemas.microsoft.com/office/drawing/2014/main" id="{FDCF84F7-B16F-D201-6FFE-626E0F9C3B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6768" y="4161768"/>
            <a:ext cx="381231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200"/>
              <a:buNone/>
              <a:defRPr sz="18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2000"/>
              <a:buNone/>
              <a:defRPr sz="2000">
                <a:solidFill>
                  <a:srgbClr val="7C7C7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800"/>
              <a:buNone/>
              <a:defRPr sz="1800">
                <a:solidFill>
                  <a:srgbClr val="7C7C7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Google Shape;19;p3">
            <a:extLst>
              <a:ext uri="{FF2B5EF4-FFF2-40B4-BE49-F238E27FC236}">
                <a16:creationId xmlns:a16="http://schemas.microsoft.com/office/drawing/2014/main" id="{2D01459E-0794-B737-13A0-4BF006547C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6767" y="2723220"/>
            <a:ext cx="3812310" cy="141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AE4FB5-2756-95B3-8284-0FB08643F3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697" y="788679"/>
            <a:ext cx="2469199" cy="68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5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(no photos)" preserve="1" userDrawn="1">
  <p:cSld name="Title Slide White (no photos)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;p3">
            <a:extLst>
              <a:ext uri="{FF2B5EF4-FFF2-40B4-BE49-F238E27FC236}">
                <a16:creationId xmlns:a16="http://schemas.microsoft.com/office/drawing/2014/main" id="{A8AE6D22-C30E-D488-B6BB-59CE6AA848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6767" y="2723220"/>
            <a:ext cx="4612160" cy="141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" name="Google Shape;20;p3">
            <a:extLst>
              <a:ext uri="{FF2B5EF4-FFF2-40B4-BE49-F238E27FC236}">
                <a16:creationId xmlns:a16="http://schemas.microsoft.com/office/drawing/2014/main" id="{8720FBFF-A834-56D2-01E9-2E54357AB1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6767" y="4161768"/>
            <a:ext cx="461215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200"/>
              <a:buNone/>
              <a:defRPr sz="18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2000"/>
              <a:buNone/>
              <a:defRPr sz="2000">
                <a:solidFill>
                  <a:srgbClr val="7C7C7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800"/>
              <a:buNone/>
              <a:defRPr sz="1800">
                <a:solidFill>
                  <a:srgbClr val="7C7C7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1C627F-8687-C4DB-6808-A157A051D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50049" y="4620475"/>
            <a:ext cx="1762049" cy="171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97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(no photos)" preserve="1" userDrawn="1">
  <p:cSld name="Title Slide Blue (no photos)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B2A9D2-DD25-06D6-539F-BF9543AB61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CFC80D-433E-76EA-EBA1-45F68C5E3A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50049" y="4620475"/>
            <a:ext cx="1762049" cy="1719072"/>
          </a:xfrm>
          <a:prstGeom prst="rect">
            <a:avLst/>
          </a:prstGeom>
        </p:spPr>
      </p:pic>
      <p:sp>
        <p:nvSpPr>
          <p:cNvPr id="2" name="Google Shape;19;p3">
            <a:extLst>
              <a:ext uri="{FF2B5EF4-FFF2-40B4-BE49-F238E27FC236}">
                <a16:creationId xmlns:a16="http://schemas.microsoft.com/office/drawing/2014/main" id="{DCC4BA6F-35DF-B0B3-594E-957A679EB7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6767" y="2723220"/>
            <a:ext cx="4612160" cy="141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Google Shape;20;p3">
            <a:extLst>
              <a:ext uri="{FF2B5EF4-FFF2-40B4-BE49-F238E27FC236}">
                <a16:creationId xmlns:a16="http://schemas.microsoft.com/office/drawing/2014/main" id="{9D69E649-F74A-8A1F-9488-7360D0C64D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6767" y="4161768"/>
            <a:ext cx="4612159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200"/>
              <a:buNone/>
              <a:defRPr sz="1800" b="1" i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2000"/>
              <a:buNone/>
              <a:defRPr sz="2000">
                <a:solidFill>
                  <a:srgbClr val="7C7C7C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800"/>
              <a:buNone/>
              <a:defRPr sz="1800">
                <a:solidFill>
                  <a:srgbClr val="7C7C7C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C7C7C"/>
              </a:buClr>
              <a:buSzPts val="1600"/>
              <a:buNone/>
              <a:defRPr sz="1600">
                <a:solidFill>
                  <a:srgbClr val="7C7C7C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690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Appendix Divider" preserve="1">
  <p:cSld name="Section Divi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 hasCustomPrompt="1"/>
          </p:nvPr>
        </p:nvSpPr>
        <p:spPr>
          <a:xfrm>
            <a:off x="625394" y="2887497"/>
            <a:ext cx="7902379" cy="54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add section</a:t>
            </a:r>
            <a:endParaRPr dirty="0"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507413" y="6538913"/>
            <a:ext cx="492125" cy="25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1" name="Google Shape;41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6383" y="2676770"/>
            <a:ext cx="3200400" cy="40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853484-419B-9FFE-27A1-DD8B3A8BDF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91410" y="4074184"/>
            <a:ext cx="1961181" cy="54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5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_Bulleted List" preserve="1" userDrawn="1">
  <p:cSld name="Bulleted Lis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46" name="Google Shape;46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53914CD-5F17-7018-11F5-B502A013A5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8644" y="1103654"/>
            <a:ext cx="8375552" cy="4827127"/>
          </a:xfrm>
          <a:prstGeom prst="rect">
            <a:avLst/>
          </a:prstGeom>
        </p:spPr>
        <p:txBody>
          <a:bodyPr/>
          <a:lstStyle>
            <a:lvl1pPr marL="228600" indent="-173736">
              <a:buFont typeface="Arial" panose="020B0604020202020204" pitchFamily="34" charset="0"/>
              <a:buChar char="•"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143000" indent="-173736">
              <a:buFont typeface="Arial" panose="020B0604020202020204" pitchFamily="34" charset="0"/>
              <a:buChar char="•"/>
              <a:defRPr sz="12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002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0574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AD0B5AB2-39E8-F0C4-2387-EF3C1F1B1B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_Bulleted List" preserve="1" userDrawn="1">
  <p:cSld name="Bulleted List with takeawa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46" name="Google Shape;46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71;p12">
            <a:extLst>
              <a:ext uri="{FF2B5EF4-FFF2-40B4-BE49-F238E27FC236}">
                <a16:creationId xmlns:a16="http://schemas.microsoft.com/office/drawing/2014/main" id="{24D8BBDE-31DE-EC07-6C6F-1C82E84958BB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438644" y="5148669"/>
            <a:ext cx="8375552" cy="63179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A0000"/>
              </a:buClr>
              <a:buSzPts val="1600"/>
              <a:buFont typeface="Noto Sans Symbols"/>
              <a:buNone/>
              <a:defRPr sz="1600" b="1" i="0">
                <a:solidFill>
                  <a:schemeClr val="dk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Click to add takeaway text</a:t>
            </a:r>
            <a:endParaRPr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E23A871-5A87-0D4D-4EFB-33C5DE9E25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8644" y="1103654"/>
            <a:ext cx="8375552" cy="3797155"/>
          </a:xfrm>
          <a:prstGeom prst="rect">
            <a:avLst/>
          </a:prstGeom>
        </p:spPr>
        <p:txBody>
          <a:bodyPr/>
          <a:lstStyle>
            <a:lvl1pPr marL="228600" indent="-173736">
              <a:buFont typeface="Arial" panose="020B0604020202020204" pitchFamily="34" charset="0"/>
              <a:buChar char="•"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143000" indent="-173736">
              <a:buFont typeface="Arial" panose="020B0604020202020204" pitchFamily="34" charset="0"/>
              <a:buChar char="•"/>
              <a:defRPr sz="12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002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0574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AAD81423-1D3B-0525-2912-585E4E4D7F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49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 preserve="1">
  <p:cSld name="Headline_Bullet Lis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9"/>
          <p:cNvSpPr txBox="1">
            <a:spLocks noGrp="1"/>
          </p:cNvSpPr>
          <p:nvPr>
            <p:ph type="body" idx="1" hasCustomPrompt="1"/>
          </p:nvPr>
        </p:nvSpPr>
        <p:spPr>
          <a:xfrm>
            <a:off x="426770" y="1519962"/>
            <a:ext cx="8290460" cy="445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71450" lvl="0" indent="-1714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71550" lvl="1" indent="-2857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2"/>
          </p:nvPr>
        </p:nvSpPr>
        <p:spPr>
          <a:xfrm>
            <a:off x="421188" y="1052694"/>
            <a:ext cx="8290460" cy="327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800"/>
              <a:buNone/>
              <a:defRPr sz="20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27B30625-EE54-D569-AA7C-18A7297CC4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17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 preserve="1" userDrawn="1">
  <p:cSld name="Black_w_titl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27B30625-EE54-D569-AA7C-18A7297CC4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421188" y="943081"/>
            <a:ext cx="3868340" cy="639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800"/>
              <a:buNone/>
              <a:defRPr sz="18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6" name="Google Shape;66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1"/>
          <p:cNvSpPr txBox="1">
            <a:spLocks noGrp="1"/>
          </p:cNvSpPr>
          <p:nvPr>
            <p:ph type="title" hasCustomPrompt="1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add chart title</a:t>
            </a:r>
            <a:endParaRPr dirty="0"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3"/>
          </p:nvPr>
        </p:nvSpPr>
        <p:spPr>
          <a:xfrm>
            <a:off x="4841797" y="943081"/>
            <a:ext cx="3851952" cy="639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800"/>
              <a:buNone/>
              <a:defRPr sz="18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hart Placeholder 5">
            <a:extLst>
              <a:ext uri="{FF2B5EF4-FFF2-40B4-BE49-F238E27FC236}">
                <a16:creationId xmlns:a16="http://schemas.microsoft.com/office/drawing/2014/main" id="{903C74C8-A7A1-9359-DF35-711F417415B1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26771" y="1582104"/>
            <a:ext cx="3862758" cy="3772322"/>
          </a:xfrm>
        </p:spPr>
        <p:txBody>
          <a:bodyPr anchor="ctr" anchorCtr="1"/>
          <a:lstStyle>
            <a:lvl1pPr marL="101600" indent="0" algn="ctr">
              <a:buFontTx/>
              <a:buNone/>
              <a:defRPr sz="18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insert chart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hart Placeholder 5">
            <a:extLst>
              <a:ext uri="{FF2B5EF4-FFF2-40B4-BE49-F238E27FC236}">
                <a16:creationId xmlns:a16="http://schemas.microsoft.com/office/drawing/2014/main" id="{B635A4BA-D1D8-59C8-8AC3-B4FC9A20066C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830991" y="1582104"/>
            <a:ext cx="3862758" cy="3772322"/>
          </a:xfrm>
        </p:spPr>
        <p:txBody>
          <a:bodyPr anchor="ctr" anchorCtr="1"/>
          <a:lstStyle>
            <a:lvl1pPr marL="101600" indent="0" algn="ctr">
              <a:buFontTx/>
              <a:buNone/>
              <a:defRPr sz="18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insert chart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Google Shape;71;p12">
            <a:extLst>
              <a:ext uri="{FF2B5EF4-FFF2-40B4-BE49-F238E27FC236}">
                <a16:creationId xmlns:a16="http://schemas.microsoft.com/office/drawing/2014/main" id="{6784C229-23C7-E9D0-5A8E-060E8A88FB97}"/>
              </a:ext>
            </a:extLst>
          </p:cNvPr>
          <p:cNvSpPr txBox="1">
            <a:spLocks noGrp="1"/>
          </p:cNvSpPr>
          <p:nvPr>
            <p:ph type="body" idx="15" hasCustomPrompt="1"/>
          </p:nvPr>
        </p:nvSpPr>
        <p:spPr>
          <a:xfrm>
            <a:off x="421188" y="5833254"/>
            <a:ext cx="8375552" cy="63179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A0000"/>
              </a:buClr>
              <a:buSzPts val="1600"/>
              <a:buFont typeface="Noto Sans Symbols"/>
              <a:buNone/>
              <a:defRPr sz="1600" b="1" i="0">
                <a:solidFill>
                  <a:schemeClr val="dk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Click to add takeaway text</a:t>
            </a:r>
            <a:endParaRPr dirty="0"/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D9DE89FB-FA36-0DE3-060E-807D2A48F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8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421188" y="943081"/>
            <a:ext cx="3868340" cy="639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800"/>
              <a:buNone/>
              <a:defRPr sz="18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6" name="Google Shape;66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3"/>
          </p:nvPr>
        </p:nvSpPr>
        <p:spPr>
          <a:xfrm>
            <a:off x="4841797" y="943081"/>
            <a:ext cx="3868340" cy="639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4061"/>
              </a:buClr>
              <a:buSzPts val="1800"/>
              <a:buNone/>
              <a:defRPr sz="1800" b="1" i="0">
                <a:solidFill>
                  <a:srgbClr val="25406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1856862-2F60-CC6A-3628-3EDA42FCD8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990" y="1582103"/>
            <a:ext cx="3868340" cy="2989897"/>
          </a:xfrm>
          <a:prstGeom prst="rect">
            <a:avLst/>
          </a:prstGeom>
        </p:spPr>
        <p:txBody>
          <a:bodyPr/>
          <a:lstStyle>
            <a:lvl1pPr marL="2286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1430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002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0574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0D5A3E5-0E07-8390-5420-174A2774FD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33164" y="1582103"/>
            <a:ext cx="3889647" cy="2989897"/>
          </a:xfrm>
          <a:prstGeom prst="rect">
            <a:avLst/>
          </a:prstGeom>
        </p:spPr>
        <p:txBody>
          <a:bodyPr/>
          <a:lstStyle>
            <a:lvl1pPr marL="2286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1430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002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0574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09AC3-B209-A946-7418-7B642CF466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6771" y="5835181"/>
            <a:ext cx="8387292" cy="627942"/>
          </a:xfrm>
          <a:prstGeom prst="rect">
            <a:avLst/>
          </a:prstGeom>
        </p:spPr>
      </p:pic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11047C15-DB52-1D61-42F0-38563D3FDB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85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Key Msgs Pic Left" preserve="1" userDrawn="1">
  <p:cSld name="Chart or Image with Bullleted Lis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>
            <a:spLocks noGrp="1"/>
          </p:cNvSpPr>
          <p:nvPr>
            <p:ph type="sldNum" idx="12"/>
          </p:nvPr>
        </p:nvSpPr>
        <p:spPr>
          <a:xfrm>
            <a:off x="8507413" y="6538913"/>
            <a:ext cx="492125" cy="258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0" name="Google Shape;9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CDCB6C-915E-7F92-8DF5-02868B750A6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6770" y="1229740"/>
            <a:ext cx="4329112" cy="4217980"/>
          </a:xfrm>
        </p:spPr>
        <p:txBody>
          <a:bodyPr anchor="ctr" anchorCtr="0"/>
          <a:lstStyle>
            <a:lvl1pPr marL="101600" indent="0" algn="ctr">
              <a:buFontTx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None/>
              <a:defRPr/>
            </a:lvl2pPr>
          </a:lstStyle>
          <a:p>
            <a:pPr lvl="0"/>
            <a:r>
              <a:rPr lang="en-US" dirty="0"/>
              <a:t>Click to add chart or image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453B2D0-BF26-1DD5-332D-1F8C2BEB3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6918" y="1229740"/>
            <a:ext cx="3314564" cy="4217980"/>
          </a:xfrm>
          <a:prstGeom prst="rect">
            <a:avLst/>
          </a:prstGeom>
        </p:spPr>
        <p:txBody>
          <a:bodyPr/>
          <a:lstStyle>
            <a:lvl1pPr marL="228600" indent="-173736" algn="l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173736" algn="l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143000" indent="-173736" algn="l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00200" indent="-173736" algn="l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057400" indent="-173736" algn="l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Google Shape;71;p12">
            <a:extLst>
              <a:ext uri="{FF2B5EF4-FFF2-40B4-BE49-F238E27FC236}">
                <a16:creationId xmlns:a16="http://schemas.microsoft.com/office/drawing/2014/main" id="{A691CC1A-38D9-13DB-AA36-12764B29C87C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426770" y="5833254"/>
            <a:ext cx="8080643" cy="63179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A0000"/>
              </a:buClr>
              <a:buSzPts val="1600"/>
              <a:buFont typeface="Noto Sans Symbols"/>
              <a:buNone/>
              <a:defRPr sz="1600" b="1" i="0">
                <a:solidFill>
                  <a:schemeClr val="dk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Click to add takeaway text</a:t>
            </a:r>
            <a:endParaRPr dirty="0"/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CDEEAEAE-D9F3-48AA-86E7-4D351C32DB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1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Chart with Explana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title" hasCustomPrompt="1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add title</a:t>
            </a:r>
            <a:endParaRPr dirty="0"/>
          </a:p>
        </p:txBody>
      </p:sp>
      <p:pic>
        <p:nvPicPr>
          <p:cNvPr id="58" name="Google Shape;5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D060754-71E4-FF1B-5DE9-B5E977922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7038" y="5102341"/>
            <a:ext cx="8447455" cy="1155439"/>
          </a:xfrm>
        </p:spPr>
        <p:txBody>
          <a:bodyPr/>
          <a:lstStyle>
            <a:lvl1pPr marL="171450" indent="-17145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  <a:defRPr sz="1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FontTx/>
              <a:buNone/>
              <a:defRPr sz="900"/>
            </a:lvl2pPr>
            <a:lvl3pPr marL="1041400" indent="0">
              <a:buFontTx/>
              <a:buNone/>
              <a:defRPr sz="900"/>
            </a:lvl3pPr>
            <a:lvl4pPr marL="1511300" indent="0">
              <a:buFontTx/>
              <a:buNone/>
              <a:defRPr sz="900"/>
            </a:lvl4pPr>
            <a:lvl5pPr marL="1981200" indent="0">
              <a:buFontTx/>
              <a:buNone/>
              <a:defRPr sz="9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A7D13F33-443D-EC30-BFF1-72A4AE5F2C0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6769" y="838964"/>
            <a:ext cx="8447455" cy="4180162"/>
          </a:xfrm>
        </p:spPr>
        <p:txBody>
          <a:bodyPr anchor="ctr" anchorCtr="0"/>
          <a:lstStyle>
            <a:lvl1pPr marL="101600" indent="0" algn="ctr">
              <a:buFontTx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None/>
              <a:defRPr/>
            </a:lvl2pPr>
          </a:lstStyle>
          <a:p>
            <a:pPr lvl="0"/>
            <a:r>
              <a:rPr lang="en-US" dirty="0"/>
              <a:t>Click to add chart, image, table, etc.</a:t>
            </a:r>
          </a:p>
        </p:txBody>
      </p:sp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D0E25B18-050E-DFFF-2AAC-63390FB4C0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89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Chart with Take Awa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title" hasCustomPrompt="1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add chart title</a:t>
            </a:r>
            <a:endParaRPr dirty="0"/>
          </a:p>
        </p:txBody>
      </p:sp>
      <p:pic>
        <p:nvPicPr>
          <p:cNvPr id="58" name="Google Shape;5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D060754-71E4-FF1B-5DE9-B5E977922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6502" y="4385905"/>
            <a:ext cx="8447455" cy="660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FontTx/>
              <a:buNone/>
              <a:defRPr sz="900"/>
            </a:lvl2pPr>
            <a:lvl3pPr marL="1041400" indent="0">
              <a:buFontTx/>
              <a:buNone/>
              <a:defRPr sz="900"/>
            </a:lvl3pPr>
            <a:lvl4pPr marL="1511300" indent="0">
              <a:buFontTx/>
              <a:buNone/>
              <a:defRPr sz="900"/>
            </a:lvl4pPr>
            <a:lvl5pPr marL="1981200" indent="0">
              <a:buFontTx/>
              <a:buNone/>
              <a:defRPr sz="9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F63EB-AC80-0248-953F-97FBC2DB48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6133" y="5616998"/>
            <a:ext cx="8447087" cy="360465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0414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5113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19812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takeaway text</a:t>
            </a: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9B51E962-0D80-FA5D-0FE3-9524F08B1DB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6133" y="904953"/>
            <a:ext cx="8447455" cy="3013998"/>
          </a:xfrm>
        </p:spPr>
        <p:txBody>
          <a:bodyPr anchor="ctr" anchorCtr="0"/>
          <a:lstStyle>
            <a:lvl1pPr marL="101600" indent="0" algn="ctr">
              <a:buFontTx/>
              <a:buNone/>
              <a:defRPr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None/>
              <a:defRPr/>
            </a:lvl2pPr>
          </a:lstStyle>
          <a:p>
            <a:pPr lvl="0"/>
            <a:r>
              <a:rPr lang="en-US" dirty="0"/>
              <a:t>Click to add chart, image, table, etc.</a:t>
            </a:r>
          </a:p>
        </p:txBody>
      </p:sp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893CF341-740A-298B-C4D4-E5A2AC0175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40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 userDrawn="1">
  <p:cSld name="Insert Excel Chart with Take Awa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title" hasCustomPrompt="1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add title</a:t>
            </a:r>
            <a:endParaRPr dirty="0"/>
          </a:p>
        </p:txBody>
      </p:sp>
      <p:pic>
        <p:nvPicPr>
          <p:cNvPr id="58" name="Google Shape;5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D060754-71E4-FF1B-5DE9-B5E977922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6670" y="4024600"/>
            <a:ext cx="8447455" cy="137942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1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FontTx/>
              <a:buNone/>
              <a:defRPr sz="900"/>
            </a:lvl2pPr>
            <a:lvl3pPr marL="1041400" indent="0">
              <a:buFontTx/>
              <a:buNone/>
              <a:defRPr sz="900"/>
            </a:lvl3pPr>
            <a:lvl4pPr marL="1511300" indent="0">
              <a:buFontTx/>
              <a:buNone/>
              <a:defRPr sz="900"/>
            </a:lvl4pPr>
            <a:lvl5pPr marL="1981200" indent="0">
              <a:buFontTx/>
              <a:buNone/>
              <a:defRPr sz="9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BF63EB-AC80-0248-953F-97FBC2DB48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038" y="5613386"/>
            <a:ext cx="8447087" cy="360465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5715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0414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5113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1981200" indent="0">
              <a:buFontTx/>
              <a:buNone/>
              <a:defRPr sz="16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takeaway text</a:t>
            </a:r>
          </a:p>
        </p:txBody>
      </p:sp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C9BF25F1-BDBC-4005-7FCD-F5A20A5A5A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71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ulleted List_ with takeaway" preserve="1" userDrawn="1">
  <p:cSld name="Bulleted List with Take Awa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body" idx="1" hasCustomPrompt="1"/>
          </p:nvPr>
        </p:nvSpPr>
        <p:spPr>
          <a:xfrm>
            <a:off x="438644" y="4878232"/>
            <a:ext cx="8375552" cy="63179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A0000"/>
              </a:buClr>
              <a:buSzPts val="1600"/>
              <a:buFont typeface="Noto Sans Symbols"/>
              <a:buNone/>
              <a:defRPr sz="1600" b="1" i="0">
                <a:solidFill>
                  <a:schemeClr val="dk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Click to add takeaway text</a:t>
            </a:r>
            <a:endParaRPr dirty="0"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12"/>
          <p:cNvSpPr txBox="1"/>
          <p:nvPr/>
        </p:nvSpPr>
        <p:spPr>
          <a:xfrm>
            <a:off x="8506902" y="6539546"/>
            <a:ext cx="492981" cy="257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088580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76" name="Google Shape;7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7922505-3CC6-A6FB-EEDF-4E8A04274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644" y="1103654"/>
            <a:ext cx="8375552" cy="3569085"/>
          </a:xfrm>
          <a:prstGeom prst="rect">
            <a:avLst/>
          </a:prstGeom>
        </p:spPr>
        <p:txBody>
          <a:bodyPr/>
          <a:lstStyle>
            <a:lvl1pPr marL="228600" indent="-173736">
              <a:buFont typeface="Arial" panose="020B0604020202020204" pitchFamily="34" charset="0"/>
              <a:buChar char="•"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1430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002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0574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" name="Picture 1" descr="A blue and black logo&#10;&#10;AI-generated content may be incorrect.">
            <a:extLst>
              <a:ext uri="{FF2B5EF4-FFF2-40B4-BE49-F238E27FC236}">
                <a16:creationId xmlns:a16="http://schemas.microsoft.com/office/drawing/2014/main" id="{07BCD32A-6FBF-75C4-BB01-6B13454F4F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80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Bulleted List_ with takeaway" preserve="1" userDrawn="1">
  <p:cSld name="Bulleted List with Take Away 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body" idx="1" hasCustomPrompt="1"/>
          </p:nvPr>
        </p:nvSpPr>
        <p:spPr>
          <a:xfrm>
            <a:off x="438644" y="3965308"/>
            <a:ext cx="8375552" cy="225945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A0000"/>
              </a:buClr>
              <a:buSzPts val="1600"/>
              <a:buFont typeface="Noto Sans Symbols"/>
              <a:buNone/>
              <a:defRPr sz="1600" b="1" i="0">
                <a:solidFill>
                  <a:schemeClr val="dk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Click to add takeaway text</a:t>
            </a:r>
            <a:endParaRPr dirty="0"/>
          </a:p>
        </p:txBody>
      </p:sp>
      <p:sp>
        <p:nvSpPr>
          <p:cNvPr id="81" name="Google Shape;81;p13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8506902" y="6539546"/>
            <a:ext cx="492981" cy="257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000">
              <a:solidFill>
                <a:srgbClr val="1A1A1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426770" y="248654"/>
            <a:ext cx="8115937" cy="428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84" name="Google Shape;84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2926" y="708848"/>
            <a:ext cx="3200400" cy="403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B05CBCD-8366-153C-6660-A008BDED8F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8644" y="1018812"/>
            <a:ext cx="8375552" cy="2813518"/>
          </a:xfrm>
          <a:prstGeom prst="rect">
            <a:avLst/>
          </a:prstGeom>
        </p:spPr>
        <p:txBody>
          <a:bodyPr/>
          <a:lstStyle>
            <a:lvl1pPr marL="228600" indent="-173736">
              <a:buFont typeface="Arial" panose="020B0604020202020204" pitchFamily="34" charset="0"/>
              <a:buChar char="•"/>
              <a:defRPr sz="18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1430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002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057400" indent="-173736">
              <a:buFont typeface="Arial" panose="020B0604020202020204" pitchFamily="34" charset="0"/>
              <a:buChar char="•"/>
              <a:defRPr sz="1400" b="0" i="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add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20422244-977F-CCB2-9A91-99017E833E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42707" y="247944"/>
            <a:ext cx="456831" cy="42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6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354625" y="209892"/>
            <a:ext cx="5680500" cy="7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400"/>
              <a:buNone/>
              <a:defRPr sz="2400" b="1">
                <a:solidFill>
                  <a:srgbClr val="06092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60927"/>
              </a:buClr>
              <a:buSzPts val="2800"/>
              <a:buNone/>
              <a:defRPr>
                <a:solidFill>
                  <a:srgbClr val="060927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/>
          <p:nvPr/>
        </p:nvSpPr>
        <p:spPr>
          <a:xfrm rot="5400000">
            <a:off x="4502202" y="-4502200"/>
            <a:ext cx="139600" cy="9144000"/>
          </a:xfrm>
          <a:prstGeom prst="rect">
            <a:avLst/>
          </a:prstGeom>
          <a:gradFill>
            <a:gsLst>
              <a:gs pos="0">
                <a:srgbClr val="42EAC2"/>
              </a:gs>
              <a:gs pos="100000">
                <a:srgbClr val="227FC8"/>
              </a:gs>
            </a:gsLst>
            <a:lin ang="5400012" scaled="0"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8;p1">
            <a:extLst>
              <a:ext uri="{FF2B5EF4-FFF2-40B4-BE49-F238E27FC236}">
                <a16:creationId xmlns:a16="http://schemas.microsoft.com/office/drawing/2014/main" id="{3E8E07E4-3DCE-1061-724A-F032C3DAC73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 Rg" panose="02000506030000020004" pitchFamily="50" charset="0"/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Google Shape;40;p121">
            <a:extLst>
              <a:ext uri="{FF2B5EF4-FFF2-40B4-BE49-F238E27FC236}">
                <a16:creationId xmlns:a16="http://schemas.microsoft.com/office/drawing/2014/main" id="{6B067F30-2DBC-B436-0373-BFEA8E1AD7DA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669" b="669"/>
          <a:stretch/>
        </p:blipFill>
        <p:spPr>
          <a:xfrm>
            <a:off x="302751" y="6471767"/>
            <a:ext cx="1208804" cy="25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867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3575" y="241300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507413" y="6543675"/>
            <a:ext cx="4921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39700" y="6562725"/>
            <a:ext cx="5181600" cy="258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3550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7" r:id="rId7"/>
    <p:sldLayoutId id="2147483679" r:id="rId8"/>
    <p:sldLayoutId id="2147483691" r:id="rId9"/>
    <p:sldLayoutId id="2147483686" r:id="rId10"/>
    <p:sldLayoutId id="2147483681" r:id="rId11"/>
    <p:sldLayoutId id="2147483688" r:id="rId12"/>
    <p:sldLayoutId id="2147483680" r:id="rId13"/>
    <p:sldLayoutId id="2147483689" r:id="rId14"/>
    <p:sldLayoutId id="2147483690" r:id="rId15"/>
    <p:sldLayoutId id="2147483682" r:id="rId16"/>
    <p:sldLayoutId id="2147483683" r:id="rId17"/>
    <p:sldLayoutId id="2147483692" r:id="rId1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Source Sans Pro SemiBold" panose="020B0603030403020204" pitchFamily="34" charset="0"/>
          <a:ea typeface="Source Sans Pro SemiBold" panose="020B0603030403020204" pitchFamily="34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35560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1400" b="0" i="0" u="none" strike="noStrike" cap="none">
          <a:solidFill>
            <a:srgbClr val="000000"/>
          </a:solidFill>
          <a:latin typeface="Source Sans Pro" panose="020B0503030403020204" pitchFamily="34" charset="0"/>
          <a:ea typeface="Source Sans Pro" panose="020B0503030403020204" pitchFamily="34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66;p19">
            <a:extLst>
              <a:ext uri="{FF2B5EF4-FFF2-40B4-BE49-F238E27FC236}">
                <a16:creationId xmlns:a16="http://schemas.microsoft.com/office/drawing/2014/main" id="{724A3AAE-C083-B8B7-BA3E-86628EEB122F}"/>
              </a:ext>
            </a:extLst>
          </p:cNvPr>
          <p:cNvSpPr/>
          <p:nvPr/>
        </p:nvSpPr>
        <p:spPr>
          <a:xfrm>
            <a:off x="6460092" y="127965"/>
            <a:ext cx="2695421" cy="6731000"/>
          </a:xfrm>
          <a:prstGeom prst="rect">
            <a:avLst/>
          </a:prstGeom>
          <a:solidFill>
            <a:schemeClr val="bg1">
              <a:lumMod val="85000"/>
              <a:alpha val="14509"/>
            </a:schemeClr>
          </a:solidFill>
          <a:ln>
            <a:noFill/>
          </a:ln>
        </p:spPr>
        <p:txBody>
          <a:bodyPr spcFirstLastPara="1" wrap="square" lIns="57141" tIns="57141" rIns="57141" bIns="57141" anchor="ctr" anchorCtr="0">
            <a:noAutofit/>
          </a:bodyPr>
          <a:lstStyle/>
          <a:p>
            <a:pPr algn="ctr">
              <a:buSzPts val="1400"/>
            </a:pPr>
            <a:endParaRPr lang="en-US" sz="875">
              <a:latin typeface="Proxima Nova Rg" panose="02000506030000020004" pitchFamily="50" charset="0"/>
              <a:ea typeface="Proxima Nova Rg"/>
              <a:cs typeface="Proxima Nova Rg"/>
              <a:sym typeface="Proxima Nova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6D3015-A15C-74B6-7D1E-42B6D0AEFE69}"/>
              </a:ext>
            </a:extLst>
          </p:cNvPr>
          <p:cNvGrpSpPr/>
          <p:nvPr/>
        </p:nvGrpSpPr>
        <p:grpSpPr>
          <a:xfrm>
            <a:off x="6759845" y="1666642"/>
            <a:ext cx="2099358" cy="2247998"/>
            <a:chOff x="39643" y="1837325"/>
            <a:chExt cx="2631694" cy="2818025"/>
          </a:xfrm>
        </p:grpSpPr>
        <p:graphicFrame>
          <p:nvGraphicFramePr>
            <p:cNvPr id="186" name="Google Shape;186;p3"/>
            <p:cNvGraphicFramePr/>
            <p:nvPr/>
          </p:nvGraphicFramePr>
          <p:xfrm>
            <a:off x="39643" y="1837325"/>
            <a:ext cx="2631694" cy="2818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87" name="Google Shape;187;p3"/>
            <p:cNvSpPr txBox="1"/>
            <p:nvPr/>
          </p:nvSpPr>
          <p:spPr>
            <a:xfrm>
              <a:off x="120024" y="2253469"/>
              <a:ext cx="2470932" cy="1985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82" tIns="34282" rIns="34282" bIns="34282" anchor="ctr" anchorCtr="0">
              <a:noAutofit/>
            </a:bodyPr>
            <a:lstStyle/>
            <a:p>
              <a:pPr algn="ctr"/>
              <a:r>
                <a:rPr lang="en-US" sz="2750" b="1" dirty="0">
                  <a:solidFill>
                    <a:schemeClr val="dk1"/>
                  </a:solidFill>
                  <a:latin typeface="Proxima Nova Rg" panose="02000506030000020004" pitchFamily="50" charset="0"/>
                </a:rPr>
                <a:t>83%</a:t>
              </a:r>
              <a:r>
                <a:rPr lang="en-US" sz="2500" dirty="0">
                  <a:solidFill>
                    <a:schemeClr val="dk1"/>
                  </a:solidFill>
                  <a:latin typeface="Proxima Nova Rg" panose="02000506030000020004" pitchFamily="50" charset="0"/>
                </a:rPr>
                <a:t> </a:t>
              </a:r>
              <a:endParaRPr lang="en-US" sz="750" dirty="0">
                <a:latin typeface="Proxima Nova Rg" panose="02000506030000020004" pitchFamily="50" charset="0"/>
              </a:endParaRPr>
            </a:p>
            <a:p>
              <a:pPr algn="ctr"/>
              <a:r>
                <a:rPr lang="en-US" sz="750" dirty="0">
                  <a:solidFill>
                    <a:schemeClr val="dk1"/>
                  </a:solidFill>
                  <a:latin typeface="Proxima Nova Rg" panose="02000506030000020004" pitchFamily="50" charset="0"/>
                </a:rPr>
                <a:t>of employees</a:t>
              </a:r>
              <a:endParaRPr lang="en-US" sz="750" dirty="0">
                <a:latin typeface="Proxima Nova Rg" panose="02000506030000020004" pitchFamily="50" charset="0"/>
              </a:endParaRPr>
            </a:p>
            <a:p>
              <a:pPr algn="ctr"/>
              <a:r>
                <a:rPr lang="en-US" sz="750" dirty="0">
                  <a:solidFill>
                    <a:schemeClr val="dk1"/>
                  </a:solidFill>
                  <a:latin typeface="Proxima Nova Rg" panose="02000506030000020004" pitchFamily="50" charset="0"/>
                </a:rPr>
                <a:t>responded to the survey</a:t>
              </a:r>
            </a:p>
            <a:p>
              <a:pPr algn="ctr"/>
              <a:r>
                <a:rPr lang="en-US" sz="750" b="1" dirty="0">
                  <a:solidFill>
                    <a:schemeClr val="dk1"/>
                  </a:solidFill>
                  <a:latin typeface="Proxima Nova Rg" panose="02000506030000020004" pitchFamily="50" charset="0"/>
                </a:rPr>
                <a:t>2025: 84%</a:t>
              </a:r>
              <a:endParaRPr lang="en-US" sz="750" b="1" dirty="0">
                <a:solidFill>
                  <a:srgbClr val="3AB274"/>
                </a:solidFill>
                <a:latin typeface="Proxima Nova Rg" panose="02000506030000020004" pitchFamily="50" charset="0"/>
              </a:endParaRPr>
            </a:p>
          </p:txBody>
        </p:sp>
      </p:grpSp>
      <p:sp>
        <p:nvSpPr>
          <p:cNvPr id="188" name="Google Shape;188;p3"/>
          <p:cNvSpPr txBox="1"/>
          <p:nvPr/>
        </p:nvSpPr>
        <p:spPr>
          <a:xfrm>
            <a:off x="7095256" y="4049733"/>
            <a:ext cx="1971114" cy="995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750"/>
              </a:spcBef>
              <a:spcAft>
                <a:spcPts val="750"/>
              </a:spcAft>
              <a:buClr>
                <a:srgbClr val="262626"/>
              </a:buClr>
              <a:buSzPts val="1500"/>
            </a:pPr>
            <a:r>
              <a:rPr lang="en-US" sz="1000" b="1" dirty="0">
                <a:solidFill>
                  <a:schemeClr val="dk1"/>
                </a:solidFill>
                <a:latin typeface="Proxima Nova Rg"/>
              </a:rPr>
              <a:t>4,145</a:t>
            </a:r>
            <a:r>
              <a:rPr lang="en-US" sz="1000" dirty="0">
                <a:solidFill>
                  <a:schemeClr val="dk1"/>
                </a:solidFill>
                <a:latin typeface="Proxima Nova Rg"/>
              </a:rPr>
              <a:t> invited </a:t>
            </a:r>
          </a:p>
          <a:p>
            <a:pPr>
              <a:spcBef>
                <a:spcPts val="750"/>
              </a:spcBef>
              <a:spcAft>
                <a:spcPts val="750"/>
              </a:spcAft>
              <a:buClr>
                <a:srgbClr val="262626"/>
              </a:buClr>
              <a:buSzPts val="1500"/>
            </a:pPr>
            <a:r>
              <a:rPr lang="en-US" sz="1000" b="1" dirty="0">
                <a:solidFill>
                  <a:schemeClr val="dk1"/>
                </a:solidFill>
                <a:latin typeface="Proxima Nova Rg"/>
              </a:rPr>
              <a:t>3,461</a:t>
            </a:r>
            <a:r>
              <a:rPr lang="en-US" sz="1000" dirty="0">
                <a:solidFill>
                  <a:schemeClr val="dk1"/>
                </a:solidFill>
                <a:latin typeface="Proxima Nova Rg"/>
              </a:rPr>
              <a:t> (83%) responded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9BE6B-4920-C201-2E20-4A282C4094F8}"/>
              </a:ext>
            </a:extLst>
          </p:cNvPr>
          <p:cNvSpPr txBox="1"/>
          <p:nvPr/>
        </p:nvSpPr>
        <p:spPr>
          <a:xfrm>
            <a:off x="362047" y="3863464"/>
            <a:ext cx="1328727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375"/>
              </a:spcAft>
              <a:buSzPct val="100000"/>
            </a:pPr>
            <a:r>
              <a:rPr lang="en-US" sz="2500" b="1" dirty="0">
                <a:solidFill>
                  <a:srgbClr val="227FC8"/>
                </a:solidFill>
                <a:latin typeface="Proxima Nova Rg" panose="02000506030000020004" pitchFamily="50" charset="0"/>
              </a:rPr>
              <a:t>+2</a:t>
            </a:r>
          </a:p>
          <a:p>
            <a:pPr lvl="0" algn="ctr"/>
            <a:r>
              <a:rPr lang="en-US" sz="1000" dirty="0">
                <a:latin typeface="Proxima Nova Rg" panose="02000506030000020004" pitchFamily="50" charset="0"/>
                <a:cs typeface="Arial" panose="020B0604020202020204" pitchFamily="34" charset="0"/>
              </a:rPr>
              <a:t>improvement on “My manager listens to our ideas and concerns.”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1681D2-B47D-4762-46D1-E8DED1767ABF}"/>
              </a:ext>
            </a:extLst>
          </p:cNvPr>
          <p:cNvSpPr txBox="1"/>
          <p:nvPr/>
        </p:nvSpPr>
        <p:spPr>
          <a:xfrm>
            <a:off x="1880479" y="3968142"/>
            <a:ext cx="4579613" cy="5963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50"/>
              </a:spcBef>
              <a:spcAft>
                <a:spcPts val="250"/>
              </a:spcAft>
            </a:pPr>
            <a:r>
              <a:rPr lang="en-US" sz="1125" b="1" dirty="0">
                <a:latin typeface="Proxima Nova Rg" panose="02000506030000020004" pitchFamily="50" charset="0"/>
                <a:cs typeface="Arial" panose="020B0604020202020204" pitchFamily="34" charset="0"/>
              </a:rPr>
              <a:t>Inclusion scores have improved but trail overall benchmarking</a:t>
            </a:r>
          </a:p>
          <a:p>
            <a:pPr marL="142869" indent="-142869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875" dirty="0">
                <a:latin typeface="Proxima Nova Rg" panose="02000506030000020004" pitchFamily="50" charset="0"/>
                <a:cs typeface="Arial" panose="020B0604020202020204" pitchFamily="34" charset="0"/>
              </a:rPr>
              <a:t>“I can be my authentic self” has improved 3pts and scores highest</a:t>
            </a:r>
          </a:p>
          <a:p>
            <a:pPr marL="142869" indent="-142869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endParaRPr lang="en-US" sz="875" dirty="0">
              <a:latin typeface="Proxima Nova Rg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D83BF-AE2E-6CFE-3D70-2BDCC9CAB6C0}"/>
              </a:ext>
            </a:extLst>
          </p:cNvPr>
          <p:cNvSpPr txBox="1"/>
          <p:nvPr/>
        </p:nvSpPr>
        <p:spPr>
          <a:xfrm>
            <a:off x="362047" y="1230324"/>
            <a:ext cx="1329513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375"/>
              </a:spcAft>
              <a:buSzPct val="100000"/>
            </a:pPr>
            <a:r>
              <a:rPr lang="en-US" sz="2500" b="1" dirty="0">
                <a:solidFill>
                  <a:srgbClr val="227FC8"/>
                </a:solidFill>
                <a:latin typeface="Proxima Nova Rg" panose="02000506030000020004" pitchFamily="50" charset="0"/>
              </a:rPr>
              <a:t>73%</a:t>
            </a:r>
          </a:p>
          <a:p>
            <a:pPr algn="ctr"/>
            <a:r>
              <a:rPr lang="en-US" sz="1000" dirty="0">
                <a:latin typeface="Proxima Nova Rg" panose="02000506030000020004" pitchFamily="50" charset="0"/>
                <a:cs typeface="Arial" panose="020B0604020202020204" pitchFamily="34" charset="0"/>
              </a:rPr>
              <a:t>would recommend the company as a great place to work</a:t>
            </a:r>
            <a:endParaRPr lang="en-US" sz="1000" b="1" dirty="0">
              <a:solidFill>
                <a:srgbClr val="227FC8"/>
              </a:solidFill>
              <a:latin typeface="Proxima Nova Rg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F41E90-2438-AD80-AA9D-0153BA5647C9}"/>
              </a:ext>
            </a:extLst>
          </p:cNvPr>
          <p:cNvSpPr txBox="1"/>
          <p:nvPr/>
        </p:nvSpPr>
        <p:spPr>
          <a:xfrm>
            <a:off x="1911079" y="1177196"/>
            <a:ext cx="4485678" cy="942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50"/>
              </a:spcBef>
              <a:spcAft>
                <a:spcPts val="250"/>
              </a:spcAft>
            </a:pPr>
            <a:r>
              <a:rPr lang="en-US" sz="1125" b="1" dirty="0">
                <a:solidFill>
                  <a:schemeClr val="accent3"/>
                </a:solidFill>
                <a:latin typeface="Proxima Nova Rg" panose="02000506030000020004" pitchFamily="50" charset="0"/>
                <a:cs typeface="Arial" panose="020B0604020202020204" pitchFamily="34" charset="0"/>
              </a:rPr>
              <a:t>Standex Pulse results indicate growth in key areas</a:t>
            </a:r>
          </a:p>
          <a:p>
            <a:pPr lvl="1" indent="-107152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875" dirty="0">
                <a:latin typeface="Proxima Nova Rg" panose="02000506030000020004" pitchFamily="50" charset="0"/>
                <a:cs typeface="Arial" panose="020B0604020202020204" pitchFamily="34" charset="0"/>
              </a:rPr>
              <a:t>3/4 of respondents would advocate for the company, up 2ptsvs. 2025</a:t>
            </a:r>
          </a:p>
          <a:p>
            <a:pPr lvl="1" indent="-107152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875" dirty="0">
                <a:latin typeface="Proxima Nova Rg" panose="02000506030000020004" pitchFamily="50" charset="0"/>
                <a:cs typeface="Arial" panose="020B0604020202020204" pitchFamily="34" charset="0"/>
              </a:rPr>
              <a:t> 40% of respondents rate progress made to improve company culture since 2025 as Excellent or Strong, whereas 31% rated progress as Moderate.</a:t>
            </a:r>
          </a:p>
          <a:p>
            <a:pPr lvl="1" indent="-107152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875" dirty="0">
                <a:latin typeface="Proxima Nova Rg" panose="02000506030000020004" pitchFamily="50" charset="0"/>
                <a:cs typeface="Arial" panose="020B0604020202020204" pitchFamily="34" charset="0"/>
              </a:rPr>
              <a:t>(68%) indicated they had meaningful ways to share their voices, 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B3F9014-90CA-F08E-4ECA-301492BA6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047" y="428632"/>
            <a:ext cx="8605393" cy="539700"/>
          </a:xfrm>
        </p:spPr>
        <p:txBody>
          <a:bodyPr anchor="ctr"/>
          <a:lstStyle/>
          <a:p>
            <a:r>
              <a:rPr lang="en-US" sz="2000" dirty="0"/>
              <a:t>Overview of 2026 Standex Pulse Survey results</a:t>
            </a:r>
          </a:p>
        </p:txBody>
      </p:sp>
      <p:sp>
        <p:nvSpPr>
          <p:cNvPr id="14" name="Google Shape;185;p3">
            <a:extLst>
              <a:ext uri="{FF2B5EF4-FFF2-40B4-BE49-F238E27FC236}">
                <a16:creationId xmlns:a16="http://schemas.microsoft.com/office/drawing/2014/main" id="{F640559B-ADFA-38F7-34C6-F4A2678D9238}"/>
              </a:ext>
            </a:extLst>
          </p:cNvPr>
          <p:cNvSpPr txBox="1">
            <a:spLocks/>
          </p:cNvSpPr>
          <p:nvPr/>
        </p:nvSpPr>
        <p:spPr>
          <a:xfrm>
            <a:off x="8882063" y="6584156"/>
            <a:ext cx="261938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41" tIns="28563" rIns="57141" bIns="28563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Proxima Nova Rg" panose="02000506030000020004" pitchFamily="50" charset="0"/>
                <a:ea typeface="Arial"/>
                <a:cs typeface="Arial"/>
                <a:sym typeface="Aria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z="750">
                <a:solidFill>
                  <a:schemeClr val="dk1"/>
                </a:solidFill>
              </a:rPr>
              <a:pPr/>
              <a:t>1</a:t>
            </a:fld>
            <a:endParaRPr lang="en-US" sz="750">
              <a:solidFill>
                <a:schemeClr val="dk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3C7BC7-6A14-4731-90DA-E0571821FF3B}"/>
              </a:ext>
            </a:extLst>
          </p:cNvPr>
          <p:cNvSpPr txBox="1"/>
          <p:nvPr/>
        </p:nvSpPr>
        <p:spPr>
          <a:xfrm>
            <a:off x="348919" y="2439758"/>
            <a:ext cx="1328727" cy="10515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375"/>
              </a:spcAft>
              <a:buSzPct val="100000"/>
            </a:pPr>
            <a:r>
              <a:rPr lang="en-US" sz="2500" b="1" dirty="0">
                <a:solidFill>
                  <a:schemeClr val="accent1"/>
                </a:solidFill>
                <a:latin typeface="Proxima Nova Rg" panose="02000506030000020004" pitchFamily="50" charset="0"/>
              </a:rPr>
              <a:t>+3</a:t>
            </a:r>
          </a:p>
          <a:p>
            <a:pPr algn="ctr"/>
            <a:r>
              <a:rPr lang="en-US" sz="1000" dirty="0">
                <a:latin typeface="Proxima Nova Rg" panose="02000506030000020004" pitchFamily="50" charset="0"/>
                <a:cs typeface="Arial" panose="020B0604020202020204" pitchFamily="34" charset="0"/>
              </a:rPr>
              <a:t>improvements on recognition and opportunities to improve one’s skills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F7325E-2CF8-8599-5F3A-D52A8DD9AF03}"/>
              </a:ext>
            </a:extLst>
          </p:cNvPr>
          <p:cNvSpPr txBox="1"/>
          <p:nvPr/>
        </p:nvSpPr>
        <p:spPr>
          <a:xfrm>
            <a:off x="1867353" y="2559459"/>
            <a:ext cx="4593526" cy="8656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50"/>
              </a:spcBef>
              <a:spcAft>
                <a:spcPts val="250"/>
              </a:spcAft>
            </a:pPr>
            <a:r>
              <a:rPr lang="en-US" sz="1125" b="1" dirty="0">
                <a:latin typeface="Proxima Nova Rg" panose="02000506030000020004" pitchFamily="50" charset="0"/>
                <a:cs typeface="Arial" panose="020B0604020202020204" pitchFamily="34" charset="0"/>
              </a:rPr>
              <a:t>Development &amp; Recognition are up the most from 2025</a:t>
            </a:r>
          </a:p>
          <a:p>
            <a:pPr lvl="1" indent="-107152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875" dirty="0">
                <a:latin typeface="Proxima Nova Rg" panose="02000506030000020004" pitchFamily="50" charset="0"/>
                <a:cs typeface="Arial" panose="020B0604020202020204" pitchFamily="34" charset="0"/>
              </a:rPr>
              <a:t>Sentiment regarding recognition and opportunities to improve improved the most from 2025,.</a:t>
            </a:r>
          </a:p>
          <a:p>
            <a:pPr lvl="1" indent="-107152">
              <a:spcBef>
                <a:spcPts val="250"/>
              </a:spcBef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875" dirty="0">
                <a:latin typeface="Proxima Nova Rg" panose="02000506030000020004" pitchFamily="50" charset="0"/>
                <a:cs typeface="Arial" panose="020B0604020202020204" pitchFamily="34" charset="0"/>
              </a:rPr>
              <a:t>Comments suggest respondents believe they are growing and developing when they are being recognized for their accomplishments.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" grpId="0"/>
      <p:bldP spid="7" grpId="0"/>
      <p:bldP spid="10" grpId="0"/>
      <p:bldP spid="13" grpId="0"/>
    </p:bldLst>
  </p:timing>
</p:sld>
</file>

<file path=ppt/theme/theme1.xml><?xml version="1.0" encoding="utf-8"?>
<a:theme xmlns:a="http://schemas.openxmlformats.org/drawingml/2006/main" name="1_Office Theme">
  <a:themeElements>
    <a:clrScheme name="Custom 6">
      <a:dk1>
        <a:srgbClr val="333333"/>
      </a:dk1>
      <a:lt1>
        <a:sysClr val="window" lastClr="FFFFFF"/>
      </a:lt1>
      <a:dk2>
        <a:srgbClr val="E6E6E6"/>
      </a:dk2>
      <a:lt2>
        <a:srgbClr val="FFFFFF"/>
      </a:lt2>
      <a:accent1>
        <a:srgbClr val="254061"/>
      </a:accent1>
      <a:accent2>
        <a:srgbClr val="77933C"/>
      </a:accent2>
      <a:accent3>
        <a:srgbClr val="215968"/>
      </a:accent3>
      <a:accent4>
        <a:srgbClr val="5B89C0"/>
      </a:accent4>
      <a:accent5>
        <a:srgbClr val="22391B"/>
      </a:accent5>
      <a:accent6>
        <a:srgbClr val="A9A9A9"/>
      </a:accent6>
      <a:hlink>
        <a:srgbClr val="215968"/>
      </a:hlink>
      <a:folHlink>
        <a:srgbClr val="E2E2E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CH_TEMPLATE_2026_PPT" id="{9D363EFE-68F5-459C-8CB7-115D3D7F7FE2}" vid="{7F4861E8-A427-4D05-BE5B-AD1040D092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MARCH_TEMPLATE_2026_PPT</Template>
  <TotalTime>2</TotalTime>
  <Words>193</Words>
  <Application>Microsoft Office PowerPoint</Application>
  <PresentationFormat>On-screen Show (4:3)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Noto Sans Symbols</vt:lpstr>
      <vt:lpstr>Aptos</vt:lpstr>
      <vt:lpstr>Arial</vt:lpstr>
      <vt:lpstr>Calibri</vt:lpstr>
      <vt:lpstr>Proxima Nova Rg</vt:lpstr>
      <vt:lpstr>Source Sans Pro</vt:lpstr>
      <vt:lpstr>Source Sans Pro Semibold</vt:lpstr>
      <vt:lpstr>Source Sans Pro Semibold</vt:lpstr>
      <vt:lpstr>1_Office Theme</vt:lpstr>
      <vt:lpstr>Overview of 2026 Standex Pulse Survey results</vt:lpstr>
    </vt:vector>
  </TitlesOfParts>
  <Company>Standex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Welby, Christine</dc:creator>
  <cp:lastModifiedBy>Welby, Christine</cp:lastModifiedBy>
  <cp:revision>1</cp:revision>
  <dcterms:created xsi:type="dcterms:W3CDTF">2026-04-13T19:07:30Z</dcterms:created>
  <dcterms:modified xsi:type="dcterms:W3CDTF">2026-04-13T19:10:22Z</dcterms:modified>
</cp:coreProperties>
</file>